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Pacifico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24" Type="http://schemas.openxmlformats.org/officeDocument/2006/relationships/font" Target="fonts/Pacifico-regular.fntdata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fb48e6868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fb48e6868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fb48e6868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fb48e6868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fb48e6868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fb48e6868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de096e5e4_1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de096e5e4_1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fda23cdc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fda23cd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fda23cdc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fda23cdc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cb53816b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cb53816b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cb53816b6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cb53816b6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de096e5e4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de096e5e4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fb48e6868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fb48e6868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fb48e6868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fb48e686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fc7c21755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fc7c21755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fb48e6868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fb48e686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hyperlink" Target="https://mc2.nmsu.edu/" TargetMode="External"/><Relationship Id="rId6" Type="http://schemas.openxmlformats.org/officeDocument/2006/relationships/hyperlink" Target="https://docs.google.com/document/d/1jNxbsexfpsToDDiwMDHyttGxQ8AKxIktMacGdyMxs9I/edit?usp=sharin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hyperlink" Target="https://nam01.safelinks.protection.outlook.com/?url=https%3A%2F%2Fstudent.desmos.com%2Fjoin%2Ffp8tab&amp;data=01%7C01%7Capconway%40nmsu.edu%7C830ac1e52988433c332e08d83f070715%7Ca3ec87a89fb84158ba8ff11bace1ebaa%7C1&amp;sdata=tqp9x8MITw%2BaiAGEEKO80Iu1U%2Bsoa3K4uBnOVhz%2FDk4%3D&amp;reserved=0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qvJwgji5ZUi1PZjhOubbZPUDWs6nkDRBK0i0YmOkkb0/edit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c2.nmsu.edu/" TargetMode="External"/><Relationship Id="rId4" Type="http://schemas.openxmlformats.org/officeDocument/2006/relationships/hyperlink" Target="https://mc2.nmsu.edu/pd/" TargetMode="External"/><Relationship Id="rId5" Type="http://schemas.openxmlformats.org/officeDocument/2006/relationships/hyperlink" Target="https://mc2.nmsu.edu/about-us/contact-us/" TargetMode="External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drive.google.com/file/d/17x3dVmpR-KpVzGCtm7kTpN9OZ3k5c_K2/view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708603" y="745350"/>
            <a:ext cx="5211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Mathematically Connected Communities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349700" y="2770725"/>
            <a:ext cx="4570200" cy="11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0"/>
                </a:solidFill>
              </a:rPr>
              <a:t>Purposeful Reentry and Adapting to Change</a:t>
            </a:r>
            <a:endParaRPr b="1" sz="2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August 12, 2020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5:00-6:10 pm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75" y="331100"/>
            <a:ext cx="227647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65100" y="1650725"/>
            <a:ext cx="3069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This session will be recorded and available at </a:t>
            </a:r>
            <a:r>
              <a:rPr b="1" lang="en" sz="1100" u="sng">
                <a:solidFill>
                  <a:srgbClr val="99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</a:t>
            </a:r>
            <a:r>
              <a:rPr b="1" lang="en">
                <a:solidFill>
                  <a:srgbClr val="990000"/>
                </a:solidFill>
              </a:rPr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73763"/>
                </a:solidFill>
              </a:rPr>
              <a:t>Welcome! Please introduce yourself in the chat box by writing your name, your district, and your role in the education sector. </a:t>
            </a:r>
            <a:r>
              <a:rPr b="1" lang="en" sz="1700">
                <a:solidFill>
                  <a:srgbClr val="38761D"/>
                </a:solidFill>
              </a:rPr>
              <a:t> </a:t>
            </a:r>
            <a:endParaRPr b="1" sz="1700">
              <a:solidFill>
                <a:srgbClr val="38761D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28300" y="4114025"/>
            <a:ext cx="51432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</a:rPr>
              <a:t>Handout for Session: </a:t>
            </a:r>
            <a:r>
              <a:rPr b="1" lang="en" u="sng">
                <a:highlight>
                  <a:srgbClr val="FFFF00"/>
                </a:highlight>
                <a:hlinkClick r:id="rId6"/>
              </a:rPr>
              <a:t>https://docs.google.com/document/d/1jNxbsexfpsToDDiwMDHyttGxQ8AKxIktMacGdyMxs9I/edit?usp=sharing</a:t>
            </a:r>
            <a:endParaRPr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4814538" y="-310288"/>
            <a:ext cx="3281974" cy="45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/>
          <p:nvPr/>
        </p:nvSpPr>
        <p:spPr>
          <a:xfrm rot="-742156">
            <a:off x="447168" y="686939"/>
            <a:ext cx="5415940" cy="10443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Oswald"/>
              </a:rPr>
              <a:t>Math Cards</a:t>
            </a:r>
          </a:p>
        </p:txBody>
      </p:sp>
      <p:sp>
        <p:nvSpPr>
          <p:cNvPr id="143" name="Google Shape;143;p22"/>
          <p:cNvSpPr txBox="1"/>
          <p:nvPr/>
        </p:nvSpPr>
        <p:spPr>
          <a:xfrm>
            <a:off x="531200" y="2409800"/>
            <a:ext cx="3420300" cy="22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Introduce yourself to your breakout room.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Have one participant connect with Desmos and share screen so that you can work collaboratively in your break out room.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Be mindful of the norms established.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Be ready to share out!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3735350" y="3909600"/>
            <a:ext cx="50169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DESMOS LINK TO ACTIVITY: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https://student.desmos.com/join/fp8tab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3775063" y="-193037"/>
            <a:ext cx="1840049" cy="257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968688" y="709525"/>
            <a:ext cx="7206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What was engaging for you? </a:t>
            </a:r>
            <a:r>
              <a:rPr i="1" lang="en" sz="2700">
                <a:solidFill>
                  <a:schemeClr val="dk1"/>
                </a:solidFill>
              </a:rPr>
              <a:t>(and how do we replicate that with our kids?)</a:t>
            </a:r>
            <a:endParaRPr i="1" sz="2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What is the important mathematics students are engaging in with this?  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208825" y="28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SBLE and Purposeful Reentry</a:t>
            </a:r>
            <a:endParaRPr/>
          </a:p>
        </p:txBody>
      </p:sp>
      <p:grpSp>
        <p:nvGrpSpPr>
          <p:cNvPr id="156" name="Google Shape;156;p24"/>
          <p:cNvGrpSpPr/>
          <p:nvPr/>
        </p:nvGrpSpPr>
        <p:grpSpPr>
          <a:xfrm>
            <a:off x="2687828" y="1100299"/>
            <a:ext cx="2308435" cy="3257862"/>
            <a:chOff x="3071457" y="2013875"/>
            <a:chExt cx="1944600" cy="1569600"/>
          </a:xfrm>
        </p:grpSpPr>
        <p:sp>
          <p:nvSpPr>
            <p:cNvPr id="157" name="Google Shape;157;p24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761E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4"/>
            <p:cNvSpPr txBox="1"/>
            <p:nvPr/>
          </p:nvSpPr>
          <p:spPr>
            <a:xfrm>
              <a:off x="3317850" y="2099539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u="sng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SBLE</a:t>
              </a:r>
              <a:endParaRPr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24"/>
            <p:cNvSpPr txBox="1"/>
            <p:nvPr/>
          </p:nvSpPr>
          <p:spPr>
            <a:xfrm>
              <a:off x="3263835" y="2272812"/>
              <a:ext cx="16572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Fosters </a:t>
              </a:r>
              <a:r>
                <a:rPr i="1"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Mathematical Identity, Supportive Learning Environment, Positive Mindset</a:t>
              </a:r>
              <a:endParaRPr i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i="1"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Rich Math Tasks and Reflection</a:t>
              </a:r>
              <a:endParaRPr b="1" i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Google Shape;160;p24"/>
          <p:cNvGrpSpPr/>
          <p:nvPr/>
        </p:nvGrpSpPr>
        <p:grpSpPr>
          <a:xfrm>
            <a:off x="382226" y="1100299"/>
            <a:ext cx="2308435" cy="3257862"/>
            <a:chOff x="1126863" y="2013875"/>
            <a:chExt cx="1944600" cy="1569600"/>
          </a:xfrm>
        </p:grpSpPr>
        <p:sp>
          <p:nvSpPr>
            <p:cNvPr id="161" name="Google Shape;161;p24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922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4"/>
            <p:cNvSpPr txBox="1"/>
            <p:nvPr/>
          </p:nvSpPr>
          <p:spPr>
            <a:xfrm>
              <a:off x="1351638" y="2099936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u="sng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Reentry Plans</a:t>
              </a:r>
              <a:endParaRPr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24"/>
            <p:cNvSpPr txBox="1"/>
            <p:nvPr/>
          </p:nvSpPr>
          <p:spPr>
            <a:xfrm>
              <a:off x="1351632" y="2238155"/>
              <a:ext cx="1451700" cy="9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Culturally Responsive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nstructional Scope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Priority Content/ Acceleration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HQIM/Standards Aligned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p24"/>
          <p:cNvGrpSpPr/>
          <p:nvPr/>
        </p:nvGrpSpPr>
        <p:grpSpPr>
          <a:xfrm>
            <a:off x="5282244" y="1100299"/>
            <a:ext cx="3562725" cy="3257862"/>
            <a:chOff x="5015938" y="2013875"/>
            <a:chExt cx="3001200" cy="1569600"/>
          </a:xfrm>
        </p:grpSpPr>
        <p:sp>
          <p:nvSpPr>
            <p:cNvPr id="165" name="Google Shape;165;p24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5515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4"/>
            <p:cNvSpPr txBox="1"/>
            <p:nvPr/>
          </p:nvSpPr>
          <p:spPr>
            <a:xfrm>
              <a:off x="5307988" y="2412529"/>
              <a:ext cx="24171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Char char="➔"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Effective mathematical teaching and learning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Char char="➔"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Student</a:t>
              </a: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engagement 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7" name="Google Shape;167;p24"/>
          <p:cNvGrpSpPr/>
          <p:nvPr/>
        </p:nvGrpSpPr>
        <p:grpSpPr>
          <a:xfrm>
            <a:off x="4885484" y="2701270"/>
            <a:ext cx="261571" cy="260379"/>
            <a:chOff x="4858109" y="2631368"/>
            <a:chExt cx="316442" cy="315000"/>
          </a:xfrm>
        </p:grpSpPr>
        <p:sp>
          <p:nvSpPr>
            <p:cNvPr id="168" name="Google Shape;168;p24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761E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70" name="Google Shape;170;p24"/>
          <p:cNvGrpSpPr/>
          <p:nvPr/>
        </p:nvGrpSpPr>
        <p:grpSpPr>
          <a:xfrm>
            <a:off x="2545978" y="2701283"/>
            <a:ext cx="260366" cy="260366"/>
            <a:chOff x="3157188" y="909150"/>
            <a:chExt cx="470400" cy="470400"/>
          </a:xfrm>
        </p:grpSpPr>
        <p:sp>
          <p:nvSpPr>
            <p:cNvPr id="171" name="Google Shape;171;p24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922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24"/>
          <p:cNvGrpSpPr/>
          <p:nvPr/>
        </p:nvGrpSpPr>
        <p:grpSpPr>
          <a:xfrm>
            <a:off x="127623" y="4003125"/>
            <a:ext cx="5718177" cy="1075775"/>
            <a:chOff x="810923" y="3910650"/>
            <a:chExt cx="5718177" cy="1075775"/>
          </a:xfrm>
        </p:grpSpPr>
        <p:pic>
          <p:nvPicPr>
            <p:cNvPr id="174" name="Google Shape;17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95850" y="3910650"/>
              <a:ext cx="754650" cy="107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37400" y="4165350"/>
              <a:ext cx="1691700" cy="82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0923" y="4268346"/>
              <a:ext cx="1548144" cy="71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45963" y="3910650"/>
              <a:ext cx="1163000" cy="1075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4704650" y="508200"/>
            <a:ext cx="4085100" cy="3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Four Live Web-Events Sessions on Purposeful Reentry</a:t>
            </a:r>
            <a:endParaRPr b="1"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Awareness and Information: </a:t>
            </a:r>
            <a:r>
              <a:rPr lang="en" sz="1800"/>
              <a:t>Purposeful Reentry and Adapting to Change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Unpacking Important Mathematics Reentry Documents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Structuring Accelerated Learning in Reentry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The Importance of Models in Developing Fluency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83" name="Google Shape;183;p25"/>
          <p:cNvSpPr txBox="1"/>
          <p:nvPr>
            <p:ph idx="4294967295" type="body"/>
          </p:nvPr>
        </p:nvSpPr>
        <p:spPr>
          <a:xfrm>
            <a:off x="356675" y="1432175"/>
            <a:ext cx="3195900" cy="294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❏"/>
            </a:pPr>
            <a:r>
              <a:rPr lang="en" sz="1900">
                <a:solidFill>
                  <a:srgbClr val="000000"/>
                </a:solidFill>
              </a:rPr>
              <a:t>Developing Awareness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❏"/>
            </a:pPr>
            <a:r>
              <a:rPr lang="en" sz="1900">
                <a:solidFill>
                  <a:srgbClr val="000000"/>
                </a:solidFill>
              </a:rPr>
              <a:t>Building Knowledge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❏"/>
            </a:pPr>
            <a:r>
              <a:rPr lang="en" sz="1900">
                <a:solidFill>
                  <a:srgbClr val="000000"/>
                </a:solidFill>
              </a:rPr>
              <a:t>Translating New Knowledge into Practice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❏"/>
            </a:pPr>
            <a:r>
              <a:rPr lang="en" sz="1900">
                <a:solidFill>
                  <a:srgbClr val="000000"/>
                </a:solidFill>
              </a:rPr>
              <a:t>Practicing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❏"/>
            </a:pPr>
            <a:r>
              <a:rPr lang="en" sz="1900">
                <a:solidFill>
                  <a:srgbClr val="000000"/>
                </a:solidFill>
              </a:rPr>
              <a:t>Reflecting Deeply</a:t>
            </a:r>
            <a:endParaRPr sz="1900">
              <a:solidFill>
                <a:srgbClr val="000000"/>
              </a:solidFill>
            </a:endParaRPr>
          </a:p>
          <a:p>
            <a:pPr indent="0" lvl="0" marL="45720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Loucks-Horlsey, S.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184" name="Google Shape;184;p25"/>
          <p:cNvSpPr txBox="1"/>
          <p:nvPr>
            <p:ph idx="4294967295" type="title"/>
          </p:nvPr>
        </p:nvSpPr>
        <p:spPr>
          <a:xfrm>
            <a:off x="194975" y="415775"/>
            <a:ext cx="3357600" cy="7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Pacifico"/>
                <a:ea typeface="Pacifico"/>
                <a:cs typeface="Pacifico"/>
                <a:sym typeface="Pacifico"/>
              </a:rPr>
              <a:t>5 Purposes of Professional Learning</a:t>
            </a:r>
            <a:endParaRPr sz="23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356675" y="4288225"/>
            <a:ext cx="78840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</a:t>
            </a:r>
            <a:r>
              <a:rPr b="1" lang="en" sz="1200">
                <a:solidFill>
                  <a:schemeClr val="dk1"/>
                </a:solidFill>
              </a:rPr>
              <a:t>nstructional Scope for Mathematics (Where to Start): </a:t>
            </a:r>
            <a:endParaRPr b="1" sz="1200">
              <a:solidFill>
                <a:schemeClr val="dk1"/>
              </a:solidFill>
            </a:endParaRPr>
          </a:p>
          <a:p>
            <a:pPr indent="-51435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hlink"/>
                </a:solidFill>
                <a:hlinkClick r:id="rId3"/>
              </a:rPr>
              <a:t>https://docs.google.com/document/d/1qvJwgji5ZUi1PZjhOubbZPUDWs6nkDRBK0i0YmOkkb0/edit?usp=sharing</a:t>
            </a:r>
            <a:endParaRPr b="1" sz="1200">
              <a:solidFill>
                <a:schemeClr val="dk1"/>
              </a:solidFill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/>
        </p:nvSpPr>
        <p:spPr>
          <a:xfrm>
            <a:off x="214002" y="2173925"/>
            <a:ext cx="42705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Link to MC</a:t>
            </a:r>
            <a:r>
              <a:rPr baseline="30000" lang="en" sz="18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 Website: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https://mc2.nmsu.edu/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Link to MC</a:t>
            </a:r>
            <a:r>
              <a:rPr baseline="30000" lang="en" sz="18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 Professional Learning: </a:t>
            </a:r>
            <a:r>
              <a:rPr lang="en" sz="18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https://mc2.nmsu.edu/pd/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Link to MC</a:t>
            </a:r>
            <a:r>
              <a:rPr baseline="30000" lang="en" sz="1800">
                <a:solidFill>
                  <a:schemeClr val="dk1"/>
                </a:solidFill>
              </a:rPr>
              <a:t>2 </a:t>
            </a:r>
            <a:r>
              <a:rPr lang="en" sz="1800">
                <a:solidFill>
                  <a:schemeClr val="dk1"/>
                </a:solidFill>
              </a:rPr>
              <a:t>Contact Page: </a:t>
            </a:r>
            <a:r>
              <a:rPr lang="en" sz="18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https://mc2.nmsu.edu/about-us/contact-us/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1" name="Google Shape;191;p26"/>
          <p:cNvSpPr txBox="1"/>
          <p:nvPr>
            <p:ph type="title"/>
          </p:nvPr>
        </p:nvSpPr>
        <p:spPr>
          <a:xfrm>
            <a:off x="311700" y="148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Thank you!</a:t>
            </a:r>
            <a:endParaRPr b="1" sz="4200"/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5275" y="934925"/>
            <a:ext cx="227647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4696150" y="934925"/>
            <a:ext cx="3759900" cy="18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/>
              <a:t>How to Register for Web Sessions</a:t>
            </a:r>
            <a:endParaRPr b="1" sz="18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Register in learning pairs through the </a:t>
            </a:r>
            <a:r>
              <a:rPr b="1" lang="en"/>
              <a:t>MC</a:t>
            </a:r>
            <a:r>
              <a:rPr b="1" baseline="30000" lang="en"/>
              <a:t>2 </a:t>
            </a:r>
            <a:r>
              <a:rPr b="1" lang="en"/>
              <a:t>website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Registration will open the </a:t>
            </a:r>
            <a:r>
              <a:rPr b="1" lang="en"/>
              <a:t>Thursday </a:t>
            </a:r>
            <a:r>
              <a:rPr lang="en"/>
              <a:t>before the event on the </a:t>
            </a:r>
            <a:r>
              <a:rPr lang="en">
                <a:solidFill>
                  <a:schemeClr val="dk1"/>
                </a:solidFill>
              </a:rPr>
              <a:t>MC</a:t>
            </a:r>
            <a:r>
              <a:rPr baseline="30000" lang="en">
                <a:solidFill>
                  <a:schemeClr val="dk1"/>
                </a:solidFill>
              </a:rPr>
              <a:t>2 </a:t>
            </a:r>
            <a:r>
              <a:rPr lang="en">
                <a:solidFill>
                  <a:schemeClr val="dk1"/>
                </a:solidFill>
              </a:rPr>
              <a:t>website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Events will start at 5:00 pm unless otherwise noted on the registration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94" name="Google Shape;194;p26"/>
          <p:cNvSpPr txBox="1"/>
          <p:nvPr/>
        </p:nvSpPr>
        <p:spPr>
          <a:xfrm>
            <a:off x="5262900" y="3541775"/>
            <a:ext cx="3322800" cy="142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Mark your calendars: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August 26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September 9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September 23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708603" y="745350"/>
            <a:ext cx="5211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Mathematically Connected Communities</a:t>
            </a:r>
            <a:endParaRPr b="1"/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4349700" y="2770725"/>
            <a:ext cx="4570200" cy="11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0"/>
                </a:solidFill>
              </a:rPr>
              <a:t>Purposeful Reentry and Adapting to Change</a:t>
            </a:r>
            <a:endParaRPr b="1" sz="2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August 12, 2020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5:00-6:10 pm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75" y="331100"/>
            <a:ext cx="227647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472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About MC</a:t>
            </a:r>
            <a:r>
              <a:rPr b="1" baseline="30000" lang="en"/>
              <a:t>2</a:t>
            </a:r>
            <a:endParaRPr b="1" baseline="30000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427875" y="0"/>
            <a:ext cx="47271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Mathematically Connected Communities (MC² )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partnership of dedicated math educators, including teachers, mathematicians, researchers, and school district administrators, working collectively to improve mathematics learning for K-12 students across the state of New Mexico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</a:rPr>
              <a:t>Initiated with funding by the 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Department of Education/ Math-Science Partnership (MSP), the NM Public Educa</a:t>
            </a:r>
            <a:r>
              <a:rPr lang="en" sz="1700">
                <a:solidFill>
                  <a:srgbClr val="000000"/>
                </a:solidFill>
              </a:rPr>
              <a:t>tion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Higher Education Departments (</a:t>
            </a:r>
            <a:r>
              <a:rPr lang="en" sz="1700">
                <a:solidFill>
                  <a:srgbClr val="000000"/>
                </a:solidFill>
              </a:rPr>
              <a:t>PED and 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HED), and Title II funding by districts to strengthen</a:t>
            </a:r>
            <a:r>
              <a:rPr lang="en" sz="1700">
                <a:solidFill>
                  <a:srgbClr val="000000"/>
                </a:solidFill>
              </a:rPr>
              <a:t> the quality &amp; effectiveness of teachers, principal, and other school leaders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5329"/>
            <a:ext cx="4228050" cy="280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211150" y="546825"/>
            <a:ext cx="8520600" cy="11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Mathematically Connected Communities (MC2) works to improve math education through a variety of professional learning experiences which align to NM PED’s reentry guidance.</a:t>
            </a:r>
            <a:endParaRPr sz="62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 rot="9">
            <a:off x="6066074" y="2055780"/>
            <a:ext cx="2448000" cy="244799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74800" y="1901550"/>
            <a:ext cx="5208000" cy="23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Four Live Web-Events Sessions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Awareness and Information: </a:t>
            </a:r>
            <a:r>
              <a:rPr lang="en" sz="1600"/>
              <a:t>Purposeful Reentry and Adapting to Change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Unpacking Important Mathematics Reentry Documents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Structuring Accelerated Learning in Reentry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The Importance of Models in Developing Fluency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749" y="377900"/>
            <a:ext cx="7228525" cy="43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2569600" y="1076150"/>
            <a:ext cx="3868573" cy="28592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Pacifico"/>
              </a:rPr>
              <a:t>Zoom Poll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Pacifico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Pacifico"/>
              </a:rPr>
              <a:t>results!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2477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for Break Out Rooms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275" y="1905950"/>
            <a:ext cx="22479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402525" y="1069550"/>
            <a:ext cx="53757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We will have 10 minutes in break out rooms to think, share and discuss. In exploring today, what are the norm(s) you will take with you? </a:t>
            </a:r>
            <a:endParaRPr sz="1600"/>
          </a:p>
        </p:txBody>
      </p:sp>
      <p:sp>
        <p:nvSpPr>
          <p:cNvPr id="97" name="Google Shape;97;p19"/>
          <p:cNvSpPr txBox="1"/>
          <p:nvPr/>
        </p:nvSpPr>
        <p:spPr>
          <a:xfrm>
            <a:off x="734375" y="2152100"/>
            <a:ext cx="4318500" cy="23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Invite participation by using names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Honor individual thinking and learning time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Ask questions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Expect to share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Reflect on where you want to grow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510100" y="3459225"/>
            <a:ext cx="48312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aligns with what I already know?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Where do I want to grow?</a:t>
            </a:r>
            <a:endParaRPr sz="2200"/>
          </a:p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33350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Purposeful Reentry: Know and Grow</a:t>
            </a:r>
            <a:endParaRPr sz="35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600" y="1560950"/>
            <a:ext cx="2570090" cy="14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510100" y="1560950"/>
            <a:ext cx="4456800" cy="1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Overview document of each of the grade/course Instructional Scope document is a section on 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Culturally and Linguistically Responsive Instruction</a:t>
            </a:r>
            <a:r>
              <a:rPr lang="en"/>
              <a:t>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through this section and reflect with your break out room on the following: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1"/>
          <p:cNvGrpSpPr/>
          <p:nvPr/>
        </p:nvGrpSpPr>
        <p:grpSpPr>
          <a:xfrm>
            <a:off x="-5" y="854933"/>
            <a:ext cx="2621648" cy="2556352"/>
            <a:chOff x="1293736" y="1258050"/>
            <a:chExt cx="2722093" cy="2617068"/>
          </a:xfrm>
        </p:grpSpPr>
        <p:sp>
          <p:nvSpPr>
            <p:cNvPr id="111" name="Google Shape;111;p2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6FA8DC"/>
            </a:solidFill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12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2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Ice Breaker/Team Builder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 rot="-2700000">
              <a:off x="1957616" y="2667978"/>
              <a:ext cx="2203628" cy="501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 Supports: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 Mathematical identity, confidence, supportive learning environment, </a:t>
              </a:r>
              <a:r>
                <a:rPr b="1" lang="en" sz="800">
                  <a:solidFill>
                    <a:srgbClr val="D23369"/>
                  </a:solidFill>
                  <a:latin typeface="Roboto"/>
                  <a:ea typeface="Roboto"/>
                  <a:cs typeface="Roboto"/>
                  <a:sym typeface="Roboto"/>
                </a:rPr>
                <a:t>discourse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, resiliency, positive mindset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" name="Google Shape;115;p21"/>
          <p:cNvGrpSpPr/>
          <p:nvPr/>
        </p:nvGrpSpPr>
        <p:grpSpPr>
          <a:xfrm>
            <a:off x="1670870" y="891205"/>
            <a:ext cx="2668234" cy="2487910"/>
            <a:chOff x="3203958" y="1258050"/>
            <a:chExt cx="2788998" cy="2547000"/>
          </a:xfrm>
        </p:grpSpPr>
        <p:sp>
          <p:nvSpPr>
            <p:cNvPr id="116" name="Google Shape;116;p2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C27BA0"/>
            </a:solidFill>
            <a:ln cap="flat" cmpd="sng" w="9525">
              <a:solidFill>
                <a:srgbClr val="741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200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Mindset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21"/>
            <p:cNvSpPr txBox="1"/>
            <p:nvPr/>
          </p:nvSpPr>
          <p:spPr>
            <a:xfrm rot="-2700000">
              <a:off x="3856957" y="2519337"/>
              <a:ext cx="2292299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Supports: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 Positive Mindset, challenges absolutes, praises processes over ability, </a:t>
              </a:r>
              <a:r>
                <a:rPr b="1" lang="en" sz="800">
                  <a:solidFill>
                    <a:srgbClr val="D23369"/>
                  </a:solidFill>
                  <a:latin typeface="Roboto"/>
                  <a:ea typeface="Roboto"/>
                  <a:cs typeface="Roboto"/>
                  <a:sym typeface="Roboto"/>
                </a:rPr>
                <a:t>discourse</a:t>
              </a:r>
              <a:endParaRPr b="1" sz="800">
                <a:solidFill>
                  <a:srgbClr val="D2336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p21"/>
          <p:cNvGrpSpPr/>
          <p:nvPr/>
        </p:nvGrpSpPr>
        <p:grpSpPr>
          <a:xfrm>
            <a:off x="3291598" y="1073681"/>
            <a:ext cx="2446687" cy="2341712"/>
            <a:chOff x="5123977" y="1258050"/>
            <a:chExt cx="2773079" cy="2547000"/>
          </a:xfrm>
        </p:grpSpPr>
        <p:sp>
          <p:nvSpPr>
            <p:cNvPr id="121" name="Google Shape;121;p2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E06666"/>
            </a:solidFill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200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2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Norms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21"/>
            <p:cNvSpPr txBox="1"/>
            <p:nvPr/>
          </p:nvSpPr>
          <p:spPr>
            <a:xfrm rot="-2700000">
              <a:off x="5780249" y="2527289"/>
              <a:ext cx="2269813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Supports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: Classroom culture, </a:t>
              </a:r>
              <a:r>
                <a:rPr lang="en" sz="800"/>
                <a:t>equitable participation, engagement, establishment of a positive </a:t>
              </a:r>
              <a:r>
                <a:rPr b="1" lang="en" sz="800"/>
                <a:t>classroom</a:t>
              </a:r>
              <a:r>
                <a:rPr lang="en" sz="800"/>
                <a:t> climate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b="1" lang="en" sz="800">
                  <a:solidFill>
                    <a:srgbClr val="D23369"/>
                  </a:solidFill>
                  <a:latin typeface="Roboto"/>
                  <a:ea typeface="Roboto"/>
                  <a:cs typeface="Roboto"/>
                  <a:sym typeface="Roboto"/>
                </a:rPr>
                <a:t>discourse</a:t>
              </a:r>
              <a:endParaRPr b="1" sz="800">
                <a:solidFill>
                  <a:srgbClr val="D2336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21"/>
          <p:cNvGrpSpPr/>
          <p:nvPr/>
        </p:nvGrpSpPr>
        <p:grpSpPr>
          <a:xfrm>
            <a:off x="4980881" y="1134759"/>
            <a:ext cx="2496165" cy="2388367"/>
            <a:chOff x="5175280" y="1210459"/>
            <a:chExt cx="2829157" cy="2718378"/>
          </a:xfrm>
        </p:grpSpPr>
        <p:sp>
          <p:nvSpPr>
            <p:cNvPr id="126" name="Google Shape;126;p21"/>
            <p:cNvSpPr/>
            <p:nvPr/>
          </p:nvSpPr>
          <p:spPr>
            <a:xfrm rot="2506401">
              <a:off x="6116702" y="1011075"/>
              <a:ext cx="561555" cy="3040868"/>
            </a:xfrm>
            <a:prstGeom prst="roundRect">
              <a:avLst>
                <a:gd fmla="val 50000" name="adj"/>
              </a:avLst>
            </a:prstGeom>
            <a:solidFill>
              <a:srgbClr val="6AA84F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5371424" y="325123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 sz="1200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21"/>
            <p:cNvSpPr txBox="1"/>
            <p:nvPr/>
          </p:nvSpPr>
          <p:spPr>
            <a:xfrm rot="-2848589">
              <a:off x="5323762" y="2238282"/>
              <a:ext cx="2341791" cy="393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 Rich  Math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21"/>
            <p:cNvSpPr txBox="1"/>
            <p:nvPr/>
          </p:nvSpPr>
          <p:spPr>
            <a:xfrm rot="-2967782">
              <a:off x="5612238" y="2497258"/>
              <a:ext cx="2666099" cy="50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Supports: 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Assessability, multiple approaches, multiple representations, collaboration, </a:t>
              </a:r>
              <a:r>
                <a:rPr b="1" lang="en" sz="800">
                  <a:solidFill>
                    <a:srgbClr val="D23369"/>
                  </a:solidFill>
                  <a:latin typeface="Roboto"/>
                  <a:ea typeface="Roboto"/>
                  <a:cs typeface="Roboto"/>
                  <a:sym typeface="Roboto"/>
                </a:rPr>
                <a:t>discourse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, engagement, curiosity, and creativity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" name="Google Shape;130;p21"/>
          <p:cNvGrpSpPr/>
          <p:nvPr/>
        </p:nvGrpSpPr>
        <p:grpSpPr>
          <a:xfrm>
            <a:off x="6520967" y="1008521"/>
            <a:ext cx="2596481" cy="2615954"/>
            <a:chOff x="5173382" y="1215421"/>
            <a:chExt cx="2857358" cy="2781451"/>
          </a:xfrm>
        </p:grpSpPr>
        <p:sp>
          <p:nvSpPr>
            <p:cNvPr id="131" name="Google Shape;131;p21"/>
            <p:cNvSpPr/>
            <p:nvPr/>
          </p:nvSpPr>
          <p:spPr>
            <a:xfrm rot="2519778">
              <a:off x="6116177" y="1014164"/>
              <a:ext cx="562711" cy="3034714"/>
            </a:xfrm>
            <a:prstGeom prst="roundRect">
              <a:avLst>
                <a:gd fmla="val 50000" name="adj"/>
              </a:avLst>
            </a:prstGeom>
            <a:solidFill>
              <a:srgbClr val="76A5AF"/>
            </a:solidFill>
            <a:ln cap="flat" cmpd="sng" w="952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385314" y="3262517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b="1" sz="1200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21"/>
            <p:cNvSpPr txBox="1"/>
            <p:nvPr/>
          </p:nvSpPr>
          <p:spPr>
            <a:xfrm rot="-2942134">
              <a:off x="5326658" y="2237843"/>
              <a:ext cx="2336063" cy="394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Refection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21"/>
            <p:cNvSpPr txBox="1"/>
            <p:nvPr/>
          </p:nvSpPr>
          <p:spPr>
            <a:xfrm rot="-2886413">
              <a:off x="5896816" y="2506537"/>
              <a:ext cx="2199648" cy="805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Supports: </a:t>
              </a: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Communication, reasoning, retention, synthesis, assessment and evidence of understanding, written </a:t>
              </a:r>
              <a:r>
                <a:rPr b="1" lang="en" sz="800">
                  <a:solidFill>
                    <a:srgbClr val="D23369"/>
                  </a:solidFill>
                  <a:latin typeface="Roboto"/>
                  <a:ea typeface="Roboto"/>
                  <a:cs typeface="Roboto"/>
                  <a:sym typeface="Roboto"/>
                </a:rPr>
                <a:t>discourse</a:t>
              </a:r>
              <a:endParaRPr b="1" sz="800">
                <a:solidFill>
                  <a:srgbClr val="D2336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" name="Google Shape;135;p21"/>
          <p:cNvSpPr txBox="1"/>
          <p:nvPr>
            <p:ph type="title"/>
          </p:nvPr>
        </p:nvSpPr>
        <p:spPr>
          <a:xfrm>
            <a:off x="254625" y="28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Standards Based Learning Environment 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3657" y="3991325"/>
            <a:ext cx="1591105" cy="7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C5BABB"/>
      </a:lt2>
      <a:accent1>
        <a:srgbClr val="FFAB40"/>
      </a:accent1>
      <a:accent2>
        <a:srgbClr val="212121"/>
      </a:accent2>
      <a:accent3>
        <a:srgbClr val="1389C5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